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0"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8" r:id="rId1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9" d="100"/>
          <a:sy n="129" d="100"/>
        </p:scale>
        <p:origin x="110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t="7816" b="7816"/>
          <a:stretch/>
        </p:blipFill>
        <p:spPr>
          <a:xfrm>
            <a:off x="0" y="0"/>
            <a:ext cx="9143640" cy="5143320"/>
          </a:xfrm>
          <a:prstGeom prst="rect">
            <a:avLst/>
          </a:prstGeom>
          <a:noFill/>
          <a:ln w="0">
            <a:noFill/>
          </a:ln>
        </p:spPr>
      </p:pic>
      <p:sp>
        <p:nvSpPr>
          <p:cNvPr id="4" name="PlaceHolder 1"/>
          <p:cNvSpPr>
            <a:spLocks noGrp="1"/>
          </p:cNvSpPr>
          <p:nvPr>
            <p:ph type="title"/>
          </p:nvPr>
        </p:nvSpPr>
        <p:spPr>
          <a:xfrm>
            <a:off x="1897560" y="2496960"/>
            <a:ext cx="6648480" cy="2417760"/>
          </a:xfrm>
          <a:prstGeom prst="rect">
            <a:avLst/>
          </a:prstGeom>
          <a:noFill/>
          <a:ln w="0">
            <a:noFill/>
          </a:ln>
        </p:spPr>
        <p:txBody>
          <a:bodyPr lIns="91440" tIns="91440" rIns="91440" bIns="91440" anchor="b">
            <a:noAutofit/>
          </a:bodyPr>
          <a:lstStyle/>
          <a:p>
            <a:pPr indent="0">
              <a:buNone/>
            </a:pPr>
            <a:r>
              <a:rPr lang="fr-FR" sz="77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11">
    <p:bg>
      <p:bgPr>
        <a:solidFill>
          <a:schemeClr val="lt1"/>
        </a:solidFill>
        <a:effectLst/>
      </p:bgPr>
    </p:bg>
    <p:spTree>
      <p:nvGrpSpPr>
        <p:cNvPr id="1" name=""/>
        <p:cNvGrpSpPr/>
        <p:nvPr/>
      </p:nvGrpSpPr>
      <p:grpSpPr>
        <a:xfrm>
          <a:off x="0" y="0"/>
          <a:ext cx="0" cy="0"/>
          <a:chOff x="0" y="0"/>
          <a:chExt cx="0" cy="0"/>
        </a:xfrm>
      </p:grpSpPr>
      <p:pic>
        <p:nvPicPr>
          <p:cNvPr id="27" name="Google Shape;101;p19"/>
          <p:cNvPicPr/>
          <p:nvPr/>
        </p:nvPicPr>
        <p:blipFill>
          <a:blip r:embed="rId2"/>
          <a:srcRect t="7816" b="7816"/>
          <a:stretch/>
        </p:blipFill>
        <p:spPr>
          <a:xfrm flipH="1">
            <a:off x="360" y="0"/>
            <a:ext cx="9143640" cy="5143320"/>
          </a:xfrm>
          <a:prstGeom prst="rect">
            <a:avLst/>
          </a:prstGeom>
          <a:noFill/>
          <a:ln w="0">
            <a:noFill/>
          </a:ln>
        </p:spPr>
      </p:pic>
      <p:sp>
        <p:nvSpPr>
          <p:cNvPr id="28"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29" name="Google Shape;104;p20"/>
          <p:cNvPicPr/>
          <p:nvPr/>
        </p:nvPicPr>
        <p:blipFill>
          <a:blip r:embed="rId2"/>
          <a:srcRect t="7816" b="7816"/>
          <a:stretch/>
        </p:blipFill>
        <p:spPr>
          <a:xfrm>
            <a:off x="0" y="0"/>
            <a:ext cx="9143640" cy="5143320"/>
          </a:xfrm>
          <a:prstGeom prst="rect">
            <a:avLst/>
          </a:prstGeom>
          <a:noFill/>
          <a:ln w="0">
            <a:noFill/>
          </a:ln>
        </p:spPr>
      </p:pic>
      <p:sp>
        <p:nvSpPr>
          <p:cNvPr id="30" name="PlaceHolder 1"/>
          <p:cNvSpPr>
            <a:spLocks noGrp="1"/>
          </p:cNvSpPr>
          <p:nvPr>
            <p:ph type="title"/>
          </p:nvPr>
        </p:nvSpPr>
        <p:spPr>
          <a:xfrm>
            <a:off x="546120" y="382320"/>
            <a:ext cx="3543480" cy="2228040"/>
          </a:xfrm>
          <a:prstGeom prst="rect">
            <a:avLst/>
          </a:prstGeom>
          <a:noFill/>
          <a:ln w="0">
            <a:noFill/>
          </a:ln>
        </p:spPr>
        <p:txBody>
          <a:bodyPr lIns="91440" tIns="91440" rIns="91440" bIns="91440" anchor="b">
            <a:noAutofit/>
          </a:bodyPr>
          <a:lstStyle/>
          <a:p>
            <a:pPr indent="0">
              <a:buNone/>
            </a:pPr>
            <a:r>
              <a:rPr lang="fr-FR" sz="7400" b="0" u="none" strike="noStrike">
                <a:solidFill>
                  <a:schemeClr val="dk1"/>
                </a:solidFill>
                <a:effectLst/>
                <a:uFillTx/>
                <a:latin typeface="Arial"/>
              </a:rPr>
              <a:t>Click to edit the title text format</a:t>
            </a:r>
          </a:p>
        </p:txBody>
      </p:sp>
      <p:sp>
        <p:nvSpPr>
          <p:cNvPr id="31" name="Google Shape;107;p20"/>
          <p:cNvSpPr/>
          <p:nvPr/>
        </p:nvSpPr>
        <p:spPr>
          <a:xfrm>
            <a:off x="3969720" y="4060800"/>
            <a:ext cx="494532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spcBef>
                <a:spcPts val="300"/>
              </a:spcBef>
              <a:tabLst>
                <a:tab pos="0" algn="l"/>
              </a:tabLst>
            </a:pPr>
            <a:r>
              <a:rPr lang="en" sz="1000" b="1" u="none" strike="noStrike">
                <a:solidFill>
                  <a:schemeClr val="dk1"/>
                </a:solidFill>
                <a:effectLst/>
                <a:uFillTx/>
                <a:latin typeface="Albert Sans"/>
                <a:ea typeface="Albert Sans"/>
              </a:rPr>
              <a:t>CREDITS:</a:t>
            </a:r>
            <a:r>
              <a:rPr lang="en" sz="1000" b="0" u="none" strike="noStrike">
                <a:solidFill>
                  <a:schemeClr val="dk1"/>
                </a:solidFill>
                <a:effectLst/>
                <a:uFillTx/>
                <a:latin typeface="Albert Sans"/>
                <a:ea typeface="Albert Sans"/>
              </a:rPr>
              <a:t> This presentation template was created by </a:t>
            </a:r>
            <a:r>
              <a:rPr lang="en" sz="1000" b="1" u="sng" strike="noStrike">
                <a:solidFill>
                  <a:schemeClr val="dk1"/>
                </a:solidFill>
                <a:effectLst/>
                <a:uFillTx/>
                <a:latin typeface="Albert Sans"/>
                <a:ea typeface="Albert Sans"/>
                <a:hlinkClick r:id="rId3"/>
              </a:rPr>
              <a:t>Slidesgo</a:t>
            </a:r>
            <a:r>
              <a:rPr lang="en" sz="1000" b="0" u="none" strike="noStrike">
                <a:solidFill>
                  <a:schemeClr val="dk1"/>
                </a:solidFill>
                <a:effectLst/>
                <a:uFillTx/>
                <a:latin typeface="Albert Sans"/>
                <a:ea typeface="Albert Sans"/>
              </a:rPr>
              <a:t>, and includes icons, infographics &amp; images by </a:t>
            </a:r>
            <a:r>
              <a:rPr lang="en" sz="1000" b="1" u="sng" strike="noStrike">
                <a:solidFill>
                  <a:schemeClr val="dk1"/>
                </a:solidFill>
                <a:effectLst/>
                <a:uFillTx/>
                <a:latin typeface="Albert Sans"/>
                <a:ea typeface="Albert Sans"/>
                <a:hlinkClick r:id="rId4"/>
              </a:rPr>
              <a:t>Freepik</a:t>
            </a:r>
            <a:r>
              <a:rPr lang="en" sz="1000" b="0" u="sng" strike="noStrike">
                <a:solidFill>
                  <a:schemeClr val="dk1"/>
                </a:solidFill>
                <a:effectLst/>
                <a:uFillTx/>
                <a:latin typeface="Albert Sans"/>
                <a:ea typeface="Albert Sans"/>
              </a:rPr>
              <a:t> </a:t>
            </a:r>
            <a:endParaRPr lang="en-US" sz="1000" b="0" u="none" strike="noStrike">
              <a:solidFill>
                <a:srgbClr val="FFFFFF"/>
              </a:solidFill>
              <a:effectLst/>
              <a:uFillTx/>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32" name="Google Shape;13;p3"/>
          <p:cNvPicPr/>
          <p:nvPr/>
        </p:nvPicPr>
        <p:blipFill>
          <a:blip r:embed="rId2"/>
          <a:srcRect t="7816" b="7816"/>
          <a:stretch/>
        </p:blipFill>
        <p:spPr>
          <a:xfrm rot="10800000" flipH="1">
            <a:off x="0" y="0"/>
            <a:ext cx="9143640" cy="5143320"/>
          </a:xfrm>
          <a:prstGeom prst="rect">
            <a:avLst/>
          </a:prstGeom>
          <a:noFill/>
          <a:ln w="0">
            <a:noFill/>
          </a:ln>
        </p:spPr>
      </p:pic>
      <p:sp>
        <p:nvSpPr>
          <p:cNvPr id="33" name="PlaceHolder 1"/>
          <p:cNvSpPr>
            <a:spLocks noGrp="1"/>
          </p:cNvSpPr>
          <p:nvPr>
            <p:ph type="title"/>
          </p:nvPr>
        </p:nvSpPr>
        <p:spPr>
          <a:xfrm>
            <a:off x="3060720" y="3107520"/>
            <a:ext cx="5854320" cy="1807200"/>
          </a:xfrm>
          <a:prstGeom prst="rect">
            <a:avLst/>
          </a:prstGeom>
          <a:noFill/>
          <a:ln w="0">
            <a:noFill/>
          </a:ln>
        </p:spPr>
        <p:txBody>
          <a:bodyPr lIns="91440" tIns="91440" rIns="91440" bIns="91440" anchor="t">
            <a:noAutofit/>
          </a:bodyPr>
          <a:lstStyle/>
          <a:p>
            <a:pPr indent="0">
              <a:buNone/>
            </a:pPr>
            <a:r>
              <a:rPr lang="fr-FR" sz="5400" b="0" u="none" strike="noStrike">
                <a:solidFill>
                  <a:schemeClr val="dk1"/>
                </a:solidFill>
                <a:effectLst/>
                <a:uFillTx/>
                <a:latin typeface="Arial"/>
              </a:rPr>
              <a:t>Click to edit the title text format</a:t>
            </a:r>
          </a:p>
        </p:txBody>
      </p:sp>
      <p:sp>
        <p:nvSpPr>
          <p:cNvPr id="34" name="PlaceHolder 2"/>
          <p:cNvSpPr>
            <a:spLocks noGrp="1"/>
          </p:cNvSpPr>
          <p:nvPr>
            <p:ph type="title"/>
          </p:nvPr>
        </p:nvSpPr>
        <p:spPr>
          <a:xfrm>
            <a:off x="228600" y="276120"/>
            <a:ext cx="1651680" cy="1370520"/>
          </a:xfrm>
          <a:prstGeom prst="rect">
            <a:avLst/>
          </a:prstGeom>
          <a:noFill/>
          <a:ln w="0">
            <a:noFill/>
          </a:ln>
        </p:spPr>
        <p:txBody>
          <a:bodyPr lIns="91440" tIns="91440" rIns="91440" bIns="91440" anchor="b">
            <a:noAutofit/>
          </a:bodyPr>
          <a:lstStyle/>
          <a:p>
            <a:pPr indent="0">
              <a:lnSpc>
                <a:spcPct val="100000"/>
              </a:lnSpc>
              <a:buNone/>
            </a:pPr>
            <a:r>
              <a:rPr lang="fr-FR" sz="8200" b="0" u="none" strike="noStrike">
                <a:solidFill>
                  <a:schemeClr val="dk1"/>
                </a:solidFill>
                <a:effectLst/>
                <a:uFillTx/>
                <a:latin typeface="Zalando Sans SemiExpanded Medium"/>
                <a:ea typeface="Zalando Sans SemiExpanded Medium"/>
              </a:rPr>
              <a:t>xx%</a:t>
            </a:r>
            <a:endParaRPr lang="fr-FR" sz="8200" b="0" u="none" strike="noStrike">
              <a:solidFill>
                <a:schemeClr val="dk1"/>
              </a:solidFill>
              <a:effectLst/>
              <a:uFillTx/>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
    <p:bg>
      <p:bgPr>
        <a:solidFill>
          <a:schemeClr val="lt1"/>
        </a:solidFill>
        <a:effectLst/>
      </p:bgPr>
    </p:bg>
    <p:spTree>
      <p:nvGrpSpPr>
        <p:cNvPr id="1" name=""/>
        <p:cNvGrpSpPr/>
        <p:nvPr/>
      </p:nvGrpSpPr>
      <p:grpSpPr>
        <a:xfrm>
          <a:off x="0" y="0"/>
          <a:ext cx="0" cy="0"/>
          <a:chOff x="0" y="0"/>
          <a:chExt cx="0" cy="0"/>
        </a:xfrm>
      </p:grpSpPr>
      <p:pic>
        <p:nvPicPr>
          <p:cNvPr id="35" name="Google Shape;109;p21"/>
          <p:cNvPicPr/>
          <p:nvPr/>
        </p:nvPicPr>
        <p:blipFill>
          <a:blip r:embed="rId2"/>
          <a:srcRect t="7816" b="7816"/>
          <a:stretch/>
        </p:blipFill>
        <p:spPr>
          <a:xfrm rot="10800000" flipH="1">
            <a:off x="0" y="0"/>
            <a:ext cx="9143640" cy="5143320"/>
          </a:xfrm>
          <a:prstGeom prst="rect">
            <a:avLst/>
          </a:prstGeom>
          <a:noFill/>
          <a:ln w="0">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_1">
    <p:bg>
      <p:bgPr>
        <a:solidFill>
          <a:schemeClr val="lt1"/>
        </a:solidFill>
        <a:effectLst/>
      </p:bgPr>
    </p:bg>
    <p:spTree>
      <p:nvGrpSpPr>
        <p:cNvPr id="1" name=""/>
        <p:cNvGrpSpPr/>
        <p:nvPr/>
      </p:nvGrpSpPr>
      <p:grpSpPr>
        <a:xfrm>
          <a:off x="0" y="0"/>
          <a:ext cx="0" cy="0"/>
          <a:chOff x="0" y="0"/>
          <a:chExt cx="0" cy="0"/>
        </a:xfrm>
      </p:grpSpPr>
      <p:pic>
        <p:nvPicPr>
          <p:cNvPr id="36" name="Google Shape;111;p22"/>
          <p:cNvPicPr/>
          <p:nvPr/>
        </p:nvPicPr>
        <p:blipFill>
          <a:blip r:embed="rId2"/>
          <a:srcRect t="7816" b="7816"/>
          <a:stretch/>
        </p:blipFill>
        <p:spPr>
          <a:xfrm flipH="1">
            <a:off x="360" y="0"/>
            <a:ext cx="9143640" cy="5143320"/>
          </a:xfrm>
          <a:prstGeom prst="rect">
            <a:avLst/>
          </a:prstGeom>
          <a:noFill/>
          <a:ln w="0">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pic>
        <p:nvPicPr>
          <p:cNvPr id="37" name="Google Shape;17;p4"/>
          <p:cNvPicPr/>
          <p:nvPr/>
        </p:nvPicPr>
        <p:blipFill>
          <a:blip r:embed="rId2"/>
          <a:srcRect t="7816" b="7816"/>
          <a:stretch/>
        </p:blipFill>
        <p:spPr>
          <a:xfrm flipH="1">
            <a:off x="360" y="0"/>
            <a:ext cx="9143640" cy="5143320"/>
          </a:xfrm>
          <a:prstGeom prst="rect">
            <a:avLst/>
          </a:prstGeom>
          <a:noFill/>
          <a:ln w="0">
            <a:noFill/>
          </a:ln>
        </p:spPr>
      </p:pic>
      <p:sp>
        <p:nvSpPr>
          <p:cNvPr id="38" name="PlaceHolder 1"/>
          <p:cNvSpPr>
            <a:spLocks noGrp="1"/>
          </p:cNvSpPr>
          <p:nvPr>
            <p:ph type="title"/>
          </p:nvPr>
        </p:nvSpPr>
        <p:spPr>
          <a:xfrm>
            <a:off x="228600" y="22860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39" name="PlaceHolder 2"/>
          <p:cNvSpPr>
            <a:spLocks noGrp="1"/>
          </p:cNvSpPr>
          <p:nvPr>
            <p:ph type="body"/>
          </p:nvPr>
        </p:nvSpPr>
        <p:spPr>
          <a:xfrm>
            <a:off x="228600" y="999360"/>
            <a:ext cx="7703640" cy="34160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pic>
        <p:nvPicPr>
          <p:cNvPr id="40" name="Google Shape;21;p5"/>
          <p:cNvPicPr/>
          <p:nvPr/>
        </p:nvPicPr>
        <p:blipFill>
          <a:blip r:embed="rId2"/>
          <a:srcRect t="7816" b="7816"/>
          <a:stretch/>
        </p:blipFill>
        <p:spPr>
          <a:xfrm rot="10800000">
            <a:off x="360" y="0"/>
            <a:ext cx="9143640" cy="5143320"/>
          </a:xfrm>
          <a:prstGeom prst="rect">
            <a:avLst/>
          </a:prstGeom>
          <a:noFill/>
          <a:ln w="0">
            <a:noFill/>
          </a:ln>
        </p:spPr>
      </p:pic>
      <p:sp>
        <p:nvSpPr>
          <p:cNvPr id="41"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pic>
        <p:nvPicPr>
          <p:cNvPr id="42" name="Google Shape;28;p6"/>
          <p:cNvPicPr/>
          <p:nvPr/>
        </p:nvPicPr>
        <p:blipFill>
          <a:blip r:embed="rId2"/>
          <a:srcRect t="7816" b="7816"/>
          <a:stretch/>
        </p:blipFill>
        <p:spPr>
          <a:xfrm rot="10800000" flipH="1">
            <a:off x="0" y="0"/>
            <a:ext cx="9143640" cy="5143320"/>
          </a:xfrm>
          <a:prstGeom prst="rect">
            <a:avLst/>
          </a:prstGeom>
          <a:noFill/>
          <a:ln w="0">
            <a:noFill/>
          </a:ln>
        </p:spPr>
      </p:pic>
      <p:sp>
        <p:nvSpPr>
          <p:cNvPr id="43"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pic>
        <p:nvPicPr>
          <p:cNvPr id="44" name="Google Shape;31;p7"/>
          <p:cNvPicPr/>
          <p:nvPr/>
        </p:nvPicPr>
        <p:blipFill>
          <a:blip r:embed="rId2"/>
          <a:srcRect t="7816" b="7816"/>
          <a:stretch/>
        </p:blipFill>
        <p:spPr>
          <a:xfrm>
            <a:off x="0" y="0"/>
            <a:ext cx="9143640" cy="5143320"/>
          </a:xfrm>
          <a:prstGeom prst="rect">
            <a:avLst/>
          </a:prstGeom>
          <a:noFill/>
          <a:ln w="0">
            <a:noFill/>
          </a:ln>
        </p:spPr>
      </p:pic>
      <p:sp>
        <p:nvSpPr>
          <p:cNvPr id="45" name="PlaceHolder 1"/>
          <p:cNvSpPr>
            <a:spLocks noGrp="1"/>
          </p:cNvSpPr>
          <p:nvPr>
            <p:ph type="title"/>
          </p:nvPr>
        </p:nvSpPr>
        <p:spPr>
          <a:xfrm>
            <a:off x="720000" y="444960"/>
            <a:ext cx="476352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pic>
        <p:nvPicPr>
          <p:cNvPr id="46" name="Google Shape;35;p8"/>
          <p:cNvPicPr/>
          <p:nvPr/>
        </p:nvPicPr>
        <p:blipFill>
          <a:blip r:embed="rId2"/>
          <a:srcRect t="7816" b="7816"/>
          <a:stretch/>
        </p:blipFill>
        <p:spPr>
          <a:xfrm flipH="1">
            <a:off x="360" y="0"/>
            <a:ext cx="9143640" cy="5143320"/>
          </a:xfrm>
          <a:prstGeom prst="rect">
            <a:avLst/>
          </a:prstGeom>
          <a:noFill/>
          <a:ln w="0">
            <a:noFill/>
          </a:ln>
        </p:spPr>
      </p:pic>
      <p:sp>
        <p:nvSpPr>
          <p:cNvPr id="47"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pic>
        <p:nvPicPr>
          <p:cNvPr id="3" name="Google Shape;45;p11"/>
          <p:cNvPicPr/>
          <p:nvPr/>
        </p:nvPicPr>
        <p:blipFill>
          <a:blip r:embed="rId2"/>
          <a:srcRect t="7816" b="7816"/>
          <a:stretch/>
        </p:blipFill>
        <p:spPr>
          <a:xfrm>
            <a:off x="0" y="0"/>
            <a:ext cx="9143640" cy="5143320"/>
          </a:xfrm>
          <a:prstGeom prst="rect">
            <a:avLst/>
          </a:prstGeom>
          <a:noFill/>
          <a:ln w="0">
            <a:noFill/>
          </a:ln>
        </p:spPr>
      </p:pic>
      <p:sp>
        <p:nvSpPr>
          <p:cNvPr id="4" name="PlaceHolder 1"/>
          <p:cNvSpPr>
            <a:spLocks noGrp="1"/>
          </p:cNvSpPr>
          <p:nvPr>
            <p:ph type="title"/>
          </p:nvPr>
        </p:nvSpPr>
        <p:spPr>
          <a:xfrm>
            <a:off x="1791000" y="1755360"/>
            <a:ext cx="5562000" cy="104472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lt1"/>
                </a:solidFill>
                <a:effectLst/>
                <a:uFillTx/>
                <a:latin typeface="Zalando Sans SemiExpanded Medium"/>
                <a:ea typeface="Zalando Sans SemiExpanded Medium"/>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pic>
        <p:nvPicPr>
          <p:cNvPr id="48" name="Google Shape;38;p9"/>
          <p:cNvPicPr/>
          <p:nvPr/>
        </p:nvPicPr>
        <p:blipFill>
          <a:blip r:embed="rId2"/>
          <a:srcRect t="7816" b="7816"/>
          <a:stretch/>
        </p:blipFill>
        <p:spPr>
          <a:xfrm rot="10800000">
            <a:off x="360" y="0"/>
            <a:ext cx="9143640" cy="5143320"/>
          </a:xfrm>
          <a:prstGeom prst="rect">
            <a:avLst/>
          </a:prstGeom>
          <a:noFill/>
          <a:ln w="0">
            <a:noFill/>
          </a:ln>
        </p:spPr>
      </p:pic>
      <p:sp>
        <p:nvSpPr>
          <p:cNvPr id="49"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50"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51" name="PlaceHolder 2"/>
          <p:cNvSpPr>
            <a:spLocks noGrp="1"/>
          </p:cNvSpPr>
          <p:nvPr>
            <p:ph type="title"/>
          </p:nvPr>
        </p:nvSpPr>
        <p:spPr>
          <a:xfrm>
            <a:off x="720000" y="4014360"/>
            <a:ext cx="7703640" cy="572400"/>
          </a:xfrm>
          <a:prstGeom prst="rect">
            <a:avLst/>
          </a:prstGeom>
          <a:solidFill>
            <a:schemeClr val="lt2"/>
          </a:solidFill>
          <a:ln w="0">
            <a:noFill/>
          </a:ln>
        </p:spPr>
        <p:txBody>
          <a:bodyPr lIns="91440" tIns="91440" rIns="91440" bIns="91440" anchor="t">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52" name="Google Shape;117;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3"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54" name="Google Shape;120;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55"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56"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pic>
        <p:nvPicPr>
          <p:cNvPr id="5" name="Google Shape;50;p13"/>
          <p:cNvPicPr/>
          <p:nvPr/>
        </p:nvPicPr>
        <p:blipFill>
          <a:blip r:embed="rId2"/>
          <a:srcRect t="7816" b="7816"/>
          <a:stretch/>
        </p:blipFill>
        <p:spPr>
          <a:xfrm rot="10800000">
            <a:off x="360" y="0"/>
            <a:ext cx="9143640" cy="5143320"/>
          </a:xfrm>
          <a:prstGeom prst="rect">
            <a:avLst/>
          </a:prstGeom>
          <a:noFill/>
          <a:ln w="0">
            <a:noFill/>
          </a:ln>
        </p:spPr>
      </p:pic>
      <p:sp>
        <p:nvSpPr>
          <p:cNvPr id="6" name="PlaceHolder 1"/>
          <p:cNvSpPr>
            <a:spLocks noGrp="1"/>
          </p:cNvSpPr>
          <p:nvPr>
            <p:ph type="title"/>
          </p:nvPr>
        </p:nvSpPr>
        <p:spPr>
          <a:xfrm>
            <a:off x="4606920" y="228600"/>
            <a:ext cx="4308480" cy="76968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7" name="PlaceHolder 2"/>
          <p:cNvSpPr>
            <a:spLocks noGrp="1"/>
          </p:cNvSpPr>
          <p:nvPr>
            <p:ph type="title"/>
          </p:nvPr>
        </p:nvSpPr>
        <p:spPr>
          <a:xfrm>
            <a:off x="630720" y="496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8" name="PlaceHolder 3"/>
          <p:cNvSpPr>
            <a:spLocks noGrp="1"/>
          </p:cNvSpPr>
          <p:nvPr>
            <p:ph type="title"/>
          </p:nvPr>
        </p:nvSpPr>
        <p:spPr>
          <a:xfrm>
            <a:off x="630720" y="1027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9" name="PlaceHolder 4"/>
          <p:cNvSpPr>
            <a:spLocks noGrp="1"/>
          </p:cNvSpPr>
          <p:nvPr>
            <p:ph type="title"/>
          </p:nvPr>
        </p:nvSpPr>
        <p:spPr>
          <a:xfrm>
            <a:off x="630720" y="1558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0" name="PlaceHolder 5"/>
          <p:cNvSpPr>
            <a:spLocks noGrp="1"/>
          </p:cNvSpPr>
          <p:nvPr>
            <p:ph type="title"/>
          </p:nvPr>
        </p:nvSpPr>
        <p:spPr>
          <a:xfrm>
            <a:off x="630720" y="2089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1" name="PlaceHolder 6"/>
          <p:cNvSpPr>
            <a:spLocks noGrp="1"/>
          </p:cNvSpPr>
          <p:nvPr>
            <p:ph type="title"/>
          </p:nvPr>
        </p:nvSpPr>
        <p:spPr>
          <a:xfrm>
            <a:off x="630720" y="262080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2" name="PlaceHolder 7"/>
          <p:cNvSpPr>
            <a:spLocks noGrp="1"/>
          </p:cNvSpPr>
          <p:nvPr>
            <p:ph type="title"/>
          </p:nvPr>
        </p:nvSpPr>
        <p:spPr>
          <a:xfrm>
            <a:off x="630720" y="315216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3" name="PlaceHolder 8"/>
          <p:cNvSpPr>
            <a:spLocks noGrp="1"/>
          </p:cNvSpPr>
          <p:nvPr>
            <p:ph type="title"/>
          </p:nvPr>
        </p:nvSpPr>
        <p:spPr>
          <a:xfrm>
            <a:off x="630720" y="368316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
        <p:nvSpPr>
          <p:cNvPr id="14" name="PlaceHolder 9"/>
          <p:cNvSpPr>
            <a:spLocks noGrp="1"/>
          </p:cNvSpPr>
          <p:nvPr>
            <p:ph type="title"/>
          </p:nvPr>
        </p:nvSpPr>
        <p:spPr>
          <a:xfrm>
            <a:off x="630720" y="4214160"/>
            <a:ext cx="690480" cy="432360"/>
          </a:xfrm>
          <a:prstGeom prst="rect">
            <a:avLst/>
          </a:prstGeom>
          <a:noFill/>
          <a:ln w="0">
            <a:noFill/>
          </a:ln>
        </p:spPr>
        <p:txBody>
          <a:bodyPr lIns="91440" tIns="91440" rIns="91440" bIns="91440" anchor="ctr">
            <a:noAutofit/>
          </a:bodyPr>
          <a:lstStyle/>
          <a:p>
            <a:pPr indent="0" algn="ctr">
              <a:lnSpc>
                <a:spcPct val="100000"/>
              </a:lnSpc>
              <a:buNone/>
            </a:pPr>
            <a:r>
              <a:rPr lang="fr-FR" sz="2100" b="0" u="none" strike="noStrike">
                <a:solidFill>
                  <a:schemeClr val="lt1"/>
                </a:solidFill>
                <a:effectLst/>
                <a:uFillTx/>
                <a:latin typeface="Zalando Sans SemiExpanded Medium"/>
                <a:ea typeface="Zalando Sans SemiExpanded Medium"/>
              </a:rPr>
              <a:t>xx%</a:t>
            </a:r>
            <a:endParaRPr lang="fr-FR" sz="2100" b="0" u="none" strike="noStrike">
              <a:solidFill>
                <a:schemeClr val="dk1"/>
              </a:solidFill>
              <a:effectLst/>
              <a:uFillTx/>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4">
    <p:bg>
      <p:bgPr>
        <a:solidFill>
          <a:schemeClr val="lt1"/>
        </a:solidFill>
        <a:effectLst/>
      </p:bgPr>
    </p:bg>
    <p:spTree>
      <p:nvGrpSpPr>
        <p:cNvPr id="1" name=""/>
        <p:cNvGrpSpPr/>
        <p:nvPr/>
      </p:nvGrpSpPr>
      <p:grpSpPr>
        <a:xfrm>
          <a:off x="0" y="0"/>
          <a:ext cx="0" cy="0"/>
          <a:chOff x="0" y="0"/>
          <a:chExt cx="0" cy="0"/>
        </a:xfrm>
      </p:grpSpPr>
      <p:pic>
        <p:nvPicPr>
          <p:cNvPr id="15" name="Google Shape;69;p14"/>
          <p:cNvPicPr/>
          <p:nvPr/>
        </p:nvPicPr>
        <p:blipFill>
          <a:blip r:embed="rId2"/>
          <a:srcRect t="7816" b="7816"/>
          <a:stretch/>
        </p:blipFill>
        <p:spPr>
          <a:xfrm flipH="1">
            <a:off x="360" y="0"/>
            <a:ext cx="9143640" cy="5143320"/>
          </a:xfrm>
          <a:prstGeom prst="rect">
            <a:avLst/>
          </a:prstGeom>
          <a:noFill/>
          <a:ln w="0">
            <a:noFill/>
          </a:ln>
        </p:spPr>
      </p:pic>
      <p:sp>
        <p:nvSpPr>
          <p:cNvPr id="16" name="PlaceHolder 1"/>
          <p:cNvSpPr>
            <a:spLocks noGrp="1"/>
          </p:cNvSpPr>
          <p:nvPr>
            <p:ph type="title"/>
          </p:nvPr>
        </p:nvSpPr>
        <p:spPr>
          <a:xfrm>
            <a:off x="228600" y="263880"/>
            <a:ext cx="7028280" cy="164556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pic>
        <p:nvPicPr>
          <p:cNvPr id="18" name="Google Shape;73;p15"/>
          <p:cNvPicPr/>
          <p:nvPr/>
        </p:nvPicPr>
        <p:blipFill>
          <a:blip r:embed="rId2"/>
          <a:srcRect t="7816" b="7816"/>
          <a:stretch/>
        </p:blipFill>
        <p:spPr>
          <a:xfrm>
            <a:off x="0" y="0"/>
            <a:ext cx="9143640" cy="5143320"/>
          </a:xfrm>
          <a:prstGeom prst="rect">
            <a:avLst/>
          </a:prstGeom>
          <a:noFill/>
          <a:ln w="0">
            <a:noFill/>
          </a:ln>
        </p:spPr>
      </p:pic>
      <p:sp>
        <p:nvSpPr>
          <p:cNvPr id="19" name="PlaceHolder 1"/>
          <p:cNvSpPr>
            <a:spLocks noGrp="1"/>
          </p:cNvSpPr>
          <p:nvPr>
            <p:ph type="title"/>
          </p:nvPr>
        </p:nvSpPr>
        <p:spPr>
          <a:xfrm>
            <a:off x="235440" y="228600"/>
            <a:ext cx="4539960" cy="109332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20" name="PlaceHolder 2"/>
          <p:cNvSpPr>
            <a:spLocks noGrp="1"/>
          </p:cNvSpPr>
          <p:nvPr>
            <p:ph type="body"/>
          </p:nvPr>
        </p:nvSpPr>
        <p:spPr>
          <a:xfrm>
            <a:off x="5687280" y="0"/>
            <a:ext cx="345672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6">
    <p:bg>
      <p:bgPr>
        <a:solidFill>
          <a:schemeClr val="lt1"/>
        </a:solidFill>
        <a:effectLst/>
      </p:bgPr>
    </p:bg>
    <p:spTree>
      <p:nvGrpSpPr>
        <p:cNvPr id="1" name=""/>
        <p:cNvGrpSpPr/>
        <p:nvPr/>
      </p:nvGrpSpPr>
      <p:grpSpPr>
        <a:xfrm>
          <a:off x="0" y="0"/>
          <a:ext cx="0" cy="0"/>
          <a:chOff x="0" y="0"/>
          <a:chExt cx="0" cy="0"/>
        </a:xfrm>
      </p:grpSpPr>
      <p:pic>
        <p:nvPicPr>
          <p:cNvPr id="21" name="Google Shape;78;p16"/>
          <p:cNvPicPr/>
          <p:nvPr/>
        </p:nvPicPr>
        <p:blipFill>
          <a:blip r:embed="rId2"/>
          <a:srcRect t="7816" b="7816"/>
          <a:stretch/>
        </p:blipFill>
        <p:spPr>
          <a:xfrm flipH="1">
            <a:off x="360" y="0"/>
            <a:ext cx="9143640" cy="5143320"/>
          </a:xfrm>
          <a:prstGeom prst="rect">
            <a:avLst/>
          </a:prstGeom>
          <a:noFill/>
          <a:ln w="0">
            <a:noFill/>
          </a:ln>
        </p:spPr>
      </p:pic>
      <p:sp>
        <p:nvSpPr>
          <p:cNvPr id="22"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5">
    <p:bg>
      <p:bgPr>
        <a:solidFill>
          <a:schemeClr val="lt1"/>
        </a:solidFill>
        <a:effectLst/>
      </p:bgPr>
    </p:bg>
    <p:spTree>
      <p:nvGrpSpPr>
        <p:cNvPr id="1" name=""/>
        <p:cNvGrpSpPr/>
        <p:nvPr/>
      </p:nvGrpSpPr>
      <p:grpSpPr>
        <a:xfrm>
          <a:off x="0" y="0"/>
          <a:ext cx="0" cy="0"/>
          <a:chOff x="0" y="0"/>
          <a:chExt cx="0" cy="0"/>
        </a:xfrm>
      </p:grpSpPr>
      <p:pic>
        <p:nvPicPr>
          <p:cNvPr id="23" name="Google Shape;87;p17"/>
          <p:cNvPicPr/>
          <p:nvPr/>
        </p:nvPicPr>
        <p:blipFill>
          <a:blip r:embed="rId2"/>
          <a:srcRect t="7816" b="7816"/>
          <a:stretch/>
        </p:blipFill>
        <p:spPr>
          <a:xfrm rot="10800000" flipH="1">
            <a:off x="0" y="0"/>
            <a:ext cx="9143640" cy="5143320"/>
          </a:xfrm>
          <a:prstGeom prst="rect">
            <a:avLst/>
          </a:prstGeom>
          <a:noFill/>
          <a:ln w="0">
            <a:noFill/>
          </a:ln>
        </p:spPr>
      </p:pic>
      <p:sp>
        <p:nvSpPr>
          <p:cNvPr id="24"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10">
    <p:bg>
      <p:bgPr>
        <a:solidFill>
          <a:schemeClr val="lt1"/>
        </a:solidFill>
        <a:effectLst/>
      </p:bgPr>
    </p:bg>
    <p:spTree>
      <p:nvGrpSpPr>
        <p:cNvPr id="1" name=""/>
        <p:cNvGrpSpPr/>
        <p:nvPr/>
      </p:nvGrpSpPr>
      <p:grpSpPr>
        <a:xfrm>
          <a:off x="0" y="0"/>
          <a:ext cx="0" cy="0"/>
          <a:chOff x="0" y="0"/>
          <a:chExt cx="0" cy="0"/>
        </a:xfrm>
      </p:grpSpPr>
      <p:pic>
        <p:nvPicPr>
          <p:cNvPr id="25" name="Google Shape;98;p18"/>
          <p:cNvPicPr/>
          <p:nvPr/>
        </p:nvPicPr>
        <p:blipFill>
          <a:blip r:embed="rId2"/>
          <a:srcRect t="7816" b="7816"/>
          <a:stretch/>
        </p:blipFill>
        <p:spPr>
          <a:xfrm rot="10800000">
            <a:off x="360" y="0"/>
            <a:ext cx="9143640" cy="5143320"/>
          </a:xfrm>
          <a:prstGeom prst="rect">
            <a:avLst/>
          </a:prstGeom>
          <a:noFill/>
          <a:ln w="0">
            <a:noFill/>
          </a:ln>
        </p:spPr>
      </p:pic>
      <p:sp>
        <p:nvSpPr>
          <p:cNvPr id="26" name="PlaceHolder 1"/>
          <p:cNvSpPr>
            <a:spLocks noGrp="1"/>
          </p:cNvSpPr>
          <p:nvPr>
            <p:ph type="title"/>
          </p:nvPr>
        </p:nvSpPr>
        <p:spPr>
          <a:xfrm>
            <a:off x="228600" y="228600"/>
            <a:ext cx="86864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PlaceHolder 2"/>
          <p:cNvSpPr>
            <a:spLocks noGrp="1"/>
          </p:cNvSpPr>
          <p:nvPr>
            <p:ph type="subTitle"/>
          </p:nvPr>
        </p:nvSpPr>
        <p:spPr>
          <a:xfrm>
            <a:off x="1262876" y="1273096"/>
            <a:ext cx="7465741" cy="1473820"/>
          </a:xfrm>
          <a:prstGeom prst="rect">
            <a:avLst/>
          </a:prstGeom>
          <a:noFill/>
          <a:ln w="0">
            <a:noFill/>
          </a:ln>
        </p:spPr>
        <p:txBody>
          <a:bodyPr lIns="91440" tIns="91440" rIns="91440" bIns="91440" anchor="t">
            <a:noAutofit/>
          </a:bodyPr>
          <a:lstStyle/>
          <a:p>
            <a:pPr indent="0">
              <a:lnSpc>
                <a:spcPct val="100000"/>
              </a:lnSpc>
              <a:buNone/>
              <a:tabLst>
                <a:tab pos="0" algn="l"/>
              </a:tabLst>
            </a:pPr>
            <a:r>
              <a:rPr lang="en-US" b="1" u="sng" strike="noStrike" dirty="0">
                <a:solidFill>
                  <a:srgbClr val="FFFFFF"/>
                </a:solidFill>
                <a:effectLst/>
                <a:uFillTx/>
                <a:latin typeface="OpenSymbol"/>
              </a:rPr>
              <a:t>CUSTOMER SEGMENTATION</a:t>
            </a:r>
          </a:p>
        </p:txBody>
      </p:sp>
      <p:sp>
        <p:nvSpPr>
          <p:cNvPr id="2" name="TextBox 1">
            <a:extLst>
              <a:ext uri="{FF2B5EF4-FFF2-40B4-BE49-F238E27FC236}">
                <a16:creationId xmlns:a16="http://schemas.microsoft.com/office/drawing/2014/main" id="{91C42E9F-164C-F547-E346-8A72C4EAD09A}"/>
              </a:ext>
            </a:extLst>
          </p:cNvPr>
          <p:cNvSpPr txBox="1"/>
          <p:nvPr/>
        </p:nvSpPr>
        <p:spPr>
          <a:xfrm>
            <a:off x="1262876" y="2442118"/>
            <a:ext cx="4003289" cy="923330"/>
          </a:xfrm>
          <a:prstGeom prst="rect">
            <a:avLst/>
          </a:prstGeom>
          <a:noFill/>
        </p:spPr>
        <p:txBody>
          <a:bodyPr wrap="square" rtlCol="0">
            <a:spAutoFit/>
          </a:bodyPr>
          <a:lstStyle/>
          <a:p>
            <a:r>
              <a:rPr lang="en-IN" dirty="0"/>
              <a:t>HRUTHIK SH</a:t>
            </a:r>
          </a:p>
          <a:p>
            <a:r>
              <a:rPr lang="en-IN" dirty="0"/>
              <a:t>CDACL 002</a:t>
            </a:r>
          </a:p>
          <a:p>
            <a:r>
              <a:rPr lang="en-IN" dirty="0"/>
              <a:t>PTID CDA DEC 25 1098</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237960" y="228600"/>
            <a:ext cx="4543200" cy="1095120"/>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Key Insights and Findings</a:t>
            </a:r>
            <a:endParaRPr lang="fr-FR" sz="2600" b="0" u="none" strike="noStrike" dirty="0">
              <a:solidFill>
                <a:schemeClr val="dk1"/>
              </a:solidFill>
              <a:effectLst/>
              <a:uFillTx/>
              <a:latin typeface="Arial"/>
            </a:endParaRPr>
          </a:p>
        </p:txBody>
      </p:sp>
      <p:sp>
        <p:nvSpPr>
          <p:cNvPr id="2" name="TextBox 1">
            <a:extLst>
              <a:ext uri="{FF2B5EF4-FFF2-40B4-BE49-F238E27FC236}">
                <a16:creationId xmlns:a16="http://schemas.microsoft.com/office/drawing/2014/main" id="{31B42A9A-3B29-0937-CE34-008B8808F3DE}"/>
              </a:ext>
            </a:extLst>
          </p:cNvPr>
          <p:cNvSpPr txBox="1"/>
          <p:nvPr/>
        </p:nvSpPr>
        <p:spPr>
          <a:xfrm>
            <a:off x="237960" y="2259982"/>
            <a:ext cx="5174165" cy="2554545"/>
          </a:xfrm>
          <a:prstGeom prst="rect">
            <a:avLst/>
          </a:prstGeom>
          <a:noFill/>
        </p:spPr>
        <p:txBody>
          <a:bodyPr wrap="square" rtlCol="0">
            <a:spAutoFit/>
          </a:bodyPr>
          <a:lstStyle/>
          <a:p>
            <a:r>
              <a:rPr lang="en-US" sz="1600" dirty="0"/>
              <a:t>The analysis revealed clear differences between customer segments. High-value customers were identified based on higher spending and frequent purchases. Medium-value customers showed moderate engagement and spending behavior. Low-value customers indicated opportunities for targeted marketing or re-engagement strategies. These insights provide a strong foundation for business decision-making. The results demonstrate how Python analysis can drive actionable insights</a:t>
            </a:r>
            <a:endParaRPr lang="en-IN" sz="1600" dirty="0"/>
          </a:p>
        </p:txBody>
      </p:sp>
      <p:pic>
        <p:nvPicPr>
          <p:cNvPr id="4100" name="Picture 4">
            <a:extLst>
              <a:ext uri="{FF2B5EF4-FFF2-40B4-BE49-F238E27FC236}">
                <a16:creationId xmlns:a16="http://schemas.microsoft.com/office/drawing/2014/main" id="{D885BA3B-53A9-17E2-596F-B6DDCE38CB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4626" y="890938"/>
            <a:ext cx="3712847" cy="20529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89277" y="176560"/>
            <a:ext cx="5449320" cy="1131849"/>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Conclusion and Business Impact</a:t>
            </a:r>
            <a:endParaRPr lang="fr-FR" sz="2600" b="0" u="none" strike="noStrike" dirty="0">
              <a:solidFill>
                <a:schemeClr val="dk1"/>
              </a:solidFill>
              <a:effectLst/>
              <a:uFillTx/>
              <a:latin typeface="Arial"/>
            </a:endParaRPr>
          </a:p>
        </p:txBody>
      </p:sp>
      <p:pic>
        <p:nvPicPr>
          <p:cNvPr id="82" name="Google Shape;222;p32"/>
          <p:cNvPicPr/>
          <p:nvPr/>
        </p:nvPicPr>
        <p:blipFill>
          <a:blip r:embed="rId2"/>
          <a:srcRect l="16459" r="16459"/>
          <a:stretch/>
        </p:blipFill>
        <p:spPr>
          <a:xfrm flipH="1">
            <a:off x="5687280" y="0"/>
            <a:ext cx="3456720" cy="5143320"/>
          </a:xfrm>
          <a:prstGeom prst="rect">
            <a:avLst/>
          </a:prstGeom>
          <a:noFill/>
          <a:ln w="0">
            <a:noFill/>
          </a:ln>
        </p:spPr>
      </p:pic>
      <p:sp>
        <p:nvSpPr>
          <p:cNvPr id="2" name="TextBox 1">
            <a:extLst>
              <a:ext uri="{FF2B5EF4-FFF2-40B4-BE49-F238E27FC236}">
                <a16:creationId xmlns:a16="http://schemas.microsoft.com/office/drawing/2014/main" id="{E4A52FB4-847A-B1C2-BFAB-E6C375E2818A}"/>
              </a:ext>
            </a:extLst>
          </p:cNvPr>
          <p:cNvSpPr txBox="1"/>
          <p:nvPr/>
        </p:nvSpPr>
        <p:spPr>
          <a:xfrm>
            <a:off x="193321" y="2166173"/>
            <a:ext cx="5241231" cy="2800767"/>
          </a:xfrm>
          <a:prstGeom prst="rect">
            <a:avLst/>
          </a:prstGeom>
          <a:noFill/>
        </p:spPr>
        <p:txBody>
          <a:bodyPr wrap="square" rtlCol="0">
            <a:spAutoFit/>
          </a:bodyPr>
          <a:lstStyle/>
          <a:p>
            <a:r>
              <a:rPr lang="en-US" sz="1600" dirty="0"/>
              <a:t>This project successfully demonstrated customer segmentation using Python-based data analysis. The step-by-step approach ensured data accuracy and meaningful insights. Customer segmentation helps businesses optimize marketing strategies and improve retention. The insights generated can be used to focus efforts on high-value customers. This project highlights the practical application of Python in solving real business problems. Overall, it reflects strong analytical and problem-solving skills relevant to Data Analyst roles.</a:t>
            </a:r>
            <a:endParaRPr lang="en-IN"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09C1EC-7B3A-6C83-5304-535D74865F00}"/>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6092FB80-DEC4-247E-1333-8162C565AE1E}"/>
              </a:ext>
            </a:extLst>
          </p:cNvPr>
          <p:cNvSpPr txBox="1"/>
          <p:nvPr/>
        </p:nvSpPr>
        <p:spPr>
          <a:xfrm>
            <a:off x="2828691" y="1918010"/>
            <a:ext cx="4360127" cy="1015663"/>
          </a:xfrm>
          <a:prstGeom prst="rect">
            <a:avLst/>
          </a:prstGeom>
          <a:noFill/>
        </p:spPr>
        <p:txBody>
          <a:bodyPr wrap="square" rtlCol="0">
            <a:spAutoFit/>
          </a:bodyPr>
          <a:lstStyle/>
          <a:p>
            <a:r>
              <a:rPr lang="en" sz="6000" dirty="0">
                <a:solidFill>
                  <a:schemeClr val="lt1"/>
                </a:solidFill>
                <a:latin typeface="Zalando Sans SemiExpanded Medium"/>
                <a:ea typeface="Zalando Sans SemiExpanded Medium"/>
              </a:rPr>
              <a:t>Thank </a:t>
            </a:r>
            <a:r>
              <a:rPr lang="en" sz="6000" dirty="0">
                <a:solidFill>
                  <a:schemeClr val="dk1"/>
                </a:solidFill>
                <a:latin typeface="Zalando Sans SemiExpanded Medium"/>
                <a:ea typeface="Zalando Sans SemiExpanded Medium"/>
              </a:rPr>
              <a:t>you</a:t>
            </a:r>
            <a:endParaRPr lang="en-IN" sz="6000" dirty="0"/>
          </a:p>
        </p:txBody>
      </p:sp>
    </p:spTree>
    <p:extLst>
      <p:ext uri="{BB962C8B-B14F-4D97-AF65-F5344CB8AC3E}">
        <p14:creationId xmlns:p14="http://schemas.microsoft.com/office/powerpoint/2010/main" val="461034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2600" b="0" u="none" strike="noStrike" dirty="0">
                <a:solidFill>
                  <a:schemeClr val="dk1"/>
                </a:solidFill>
                <a:effectLst/>
                <a:uFillTx/>
                <a:latin typeface="Zalando Sans SemiExpanded Medium"/>
                <a:ea typeface="Zalando Sans SemiExpanded Medium"/>
              </a:rPr>
              <a:t>Introduction</a:t>
            </a:r>
            <a:endParaRPr lang="fr-FR" sz="2600" b="0" u="none" strike="noStrike" dirty="0">
              <a:solidFill>
                <a:schemeClr val="dk1"/>
              </a:solidFill>
              <a:effectLst/>
              <a:uFillTx/>
              <a:latin typeface="Arial"/>
            </a:endParaRPr>
          </a:p>
        </p:txBody>
      </p:sp>
      <p:sp>
        <p:nvSpPr>
          <p:cNvPr id="2" name="TextBox 1">
            <a:extLst>
              <a:ext uri="{FF2B5EF4-FFF2-40B4-BE49-F238E27FC236}">
                <a16:creationId xmlns:a16="http://schemas.microsoft.com/office/drawing/2014/main" id="{E5287C80-8213-5E4D-8FC8-2053E305508C}"/>
              </a:ext>
            </a:extLst>
          </p:cNvPr>
          <p:cNvSpPr txBox="1"/>
          <p:nvPr/>
        </p:nvSpPr>
        <p:spPr>
          <a:xfrm>
            <a:off x="2312020" y="2259981"/>
            <a:ext cx="6779941" cy="2308324"/>
          </a:xfrm>
          <a:prstGeom prst="rect">
            <a:avLst/>
          </a:prstGeom>
          <a:noFill/>
        </p:spPr>
        <p:txBody>
          <a:bodyPr wrap="square" rtlCol="0">
            <a:spAutoFit/>
          </a:bodyPr>
          <a:lstStyle/>
          <a:p>
            <a:r>
              <a:rPr lang="en-US" sz="1600" dirty="0"/>
              <a:t>Customer segmentation is a data analysis technique used to group customers based on similar characteristics and behavior. In today’s data-driven businesses, understanding customer segments helps organizations improve marketing efficiency and customer engagement. This project focuses on analyzing customer data using Python to identify meaningful segments. The analysis is performed step by step using Python libraries to explore patterns in customer behavior. The goal is to convert raw customer data into actionable insights. This project demonstrates practical data analysis skills using real-world datasets.</a:t>
            </a:r>
            <a:endParaRPr lang="en-IN"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Problem Statement</a:t>
            </a:r>
            <a:endParaRPr lang="fr-FR" sz="2600" b="0" u="none" strike="noStrike" dirty="0">
              <a:solidFill>
                <a:schemeClr val="dk1"/>
              </a:solidFill>
              <a:effectLst/>
              <a:uFillTx/>
              <a:latin typeface="Arial"/>
            </a:endParaRPr>
          </a:p>
        </p:txBody>
      </p:sp>
      <p:sp>
        <p:nvSpPr>
          <p:cNvPr id="2" name="TextBox 1">
            <a:extLst>
              <a:ext uri="{FF2B5EF4-FFF2-40B4-BE49-F238E27FC236}">
                <a16:creationId xmlns:a16="http://schemas.microsoft.com/office/drawing/2014/main" id="{2BA2EF4D-1255-1FC2-420A-0B619D235347}"/>
              </a:ext>
            </a:extLst>
          </p:cNvPr>
          <p:cNvSpPr txBox="1"/>
          <p:nvPr/>
        </p:nvSpPr>
        <p:spPr>
          <a:xfrm>
            <a:off x="2592645" y="2144578"/>
            <a:ext cx="6462146" cy="2554545"/>
          </a:xfrm>
          <a:prstGeom prst="rect">
            <a:avLst/>
          </a:prstGeom>
          <a:noFill/>
        </p:spPr>
        <p:txBody>
          <a:bodyPr wrap="square" rtlCol="0">
            <a:spAutoFit/>
          </a:bodyPr>
          <a:lstStyle/>
          <a:p>
            <a:r>
              <a:rPr lang="en-US" sz="1600" dirty="0"/>
              <a:t>Many businesses treat all customers in the same manner, which often leads to ineffective marketing and lower customer retention. Without proper segmentation, companies struggle to identify high-value customers and understand purchasing behavior. The challenge is to analyze customer data and categorize customers into meaningful groups. These groups should represent differences in spending habits and engagement levels. Solving this problem enables businesses to target customers more effectively. This project addresses this challenge using Python-based data analysis techniques</a:t>
            </a:r>
            <a:endParaRPr lang="en-IN"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Project Objectives</a:t>
            </a:r>
            <a:endParaRPr lang="fr-FR" sz="2600" b="0" u="none" strike="noStrike" dirty="0">
              <a:solidFill>
                <a:schemeClr val="dk1"/>
              </a:solidFill>
              <a:effectLst/>
              <a:uFillTx/>
              <a:latin typeface="Arial"/>
            </a:endParaRPr>
          </a:p>
        </p:txBody>
      </p:sp>
      <p:sp>
        <p:nvSpPr>
          <p:cNvPr id="2" name="TextBox 1">
            <a:extLst>
              <a:ext uri="{FF2B5EF4-FFF2-40B4-BE49-F238E27FC236}">
                <a16:creationId xmlns:a16="http://schemas.microsoft.com/office/drawing/2014/main" id="{5D3D7412-1E51-FF15-0322-07C85E055342}"/>
              </a:ext>
            </a:extLst>
          </p:cNvPr>
          <p:cNvSpPr txBox="1"/>
          <p:nvPr/>
        </p:nvSpPr>
        <p:spPr>
          <a:xfrm>
            <a:off x="2289717" y="2468137"/>
            <a:ext cx="6854283" cy="2062103"/>
          </a:xfrm>
          <a:prstGeom prst="rect">
            <a:avLst/>
          </a:prstGeom>
          <a:noFill/>
        </p:spPr>
        <p:txBody>
          <a:bodyPr wrap="square" rtlCol="0">
            <a:spAutoFit/>
          </a:bodyPr>
          <a:lstStyle/>
          <a:p>
            <a:r>
              <a:rPr lang="en-US" sz="1600" dirty="0"/>
              <a:t>The primary objective of this project is to segment customers based on their purchasing behavior using Python. The project aims to understand patterns related to customer spending and frequency. Another objective is to perform data cleaning and exploratory data analysis to ensure accurate results. The analysis also focuses on identifying high-value and low-value customer groups. Visual analysis is used to interpret trends clearly. Overall, the objective is to support data-driven business decision-making through customer segmentation</a:t>
            </a:r>
            <a:endParaRPr lang="en-IN"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PlaceHolder 1"/>
          <p:cNvSpPr>
            <a:spLocks noGrp="1"/>
          </p:cNvSpPr>
          <p:nvPr>
            <p:ph type="title"/>
          </p:nvPr>
        </p:nvSpPr>
        <p:spPr>
          <a:xfrm>
            <a:off x="237960" y="228600"/>
            <a:ext cx="4543200" cy="1095120"/>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Dataset Overview</a:t>
            </a:r>
            <a:endParaRPr lang="fr-FR" sz="2600" b="0" u="none" strike="noStrike" dirty="0">
              <a:solidFill>
                <a:schemeClr val="dk1"/>
              </a:solidFill>
              <a:effectLst/>
              <a:uFillTx/>
              <a:latin typeface="Arial"/>
            </a:endParaRPr>
          </a:p>
        </p:txBody>
      </p:sp>
      <p:pic>
        <p:nvPicPr>
          <p:cNvPr id="68" name="Google Shape;222;p32"/>
          <p:cNvPicPr/>
          <p:nvPr/>
        </p:nvPicPr>
        <p:blipFill>
          <a:blip r:embed="rId2"/>
          <a:srcRect l="16459" r="16459"/>
          <a:stretch/>
        </p:blipFill>
        <p:spPr>
          <a:xfrm flipH="1">
            <a:off x="5687280" y="0"/>
            <a:ext cx="3456720" cy="5143320"/>
          </a:xfrm>
          <a:prstGeom prst="rect">
            <a:avLst/>
          </a:prstGeom>
          <a:noFill/>
          <a:ln w="0">
            <a:noFill/>
          </a:ln>
        </p:spPr>
      </p:pic>
      <p:sp>
        <p:nvSpPr>
          <p:cNvPr id="5" name="TextBox 4">
            <a:extLst>
              <a:ext uri="{FF2B5EF4-FFF2-40B4-BE49-F238E27FC236}">
                <a16:creationId xmlns:a16="http://schemas.microsoft.com/office/drawing/2014/main" id="{D43EF47E-4FA2-81EE-C7B1-ECEAA78352C8}"/>
              </a:ext>
            </a:extLst>
          </p:cNvPr>
          <p:cNvSpPr txBox="1"/>
          <p:nvPr/>
        </p:nvSpPr>
        <p:spPr>
          <a:xfrm>
            <a:off x="104146" y="2401671"/>
            <a:ext cx="5449320" cy="2585323"/>
          </a:xfrm>
          <a:prstGeom prst="rect">
            <a:avLst/>
          </a:prstGeom>
          <a:noFill/>
        </p:spPr>
        <p:txBody>
          <a:bodyPr wrap="square" rtlCol="0">
            <a:spAutoFit/>
          </a:bodyPr>
          <a:lstStyle/>
          <a:p>
            <a:r>
              <a:rPr lang="en-US" sz="1600" dirty="0"/>
              <a:t>The dataset used in this project contains customer-level information related to purchasing behavior. It includes attributes such as customer identifiers, transaction details, and spending-related variables. Before analysis, the dataset was examined to understand its structure and data types. The presence of missing values and duplicate records was checked carefully. Understanding the dataset was essential to ensure accurate analysis. This dataset represents real-world customer behavior commonly seen in business environments</a:t>
            </a:r>
            <a:r>
              <a:rPr lang="en-US" dirty="0"/>
              <a:t>.</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Tools and Technologies Used</a:t>
            </a:r>
            <a:endParaRPr lang="fr-FR" sz="2600" b="0" u="none" strike="noStrike" dirty="0">
              <a:solidFill>
                <a:schemeClr val="dk1"/>
              </a:solidFill>
              <a:effectLst/>
              <a:uFillTx/>
              <a:latin typeface="Arial"/>
            </a:endParaRPr>
          </a:p>
        </p:txBody>
      </p:sp>
      <p:sp>
        <p:nvSpPr>
          <p:cNvPr id="2" name="TextBox 1">
            <a:extLst>
              <a:ext uri="{FF2B5EF4-FFF2-40B4-BE49-F238E27FC236}">
                <a16:creationId xmlns:a16="http://schemas.microsoft.com/office/drawing/2014/main" id="{C08CA366-1236-B251-C6B1-92402AF2AD5D}"/>
              </a:ext>
            </a:extLst>
          </p:cNvPr>
          <p:cNvSpPr txBox="1"/>
          <p:nvPr/>
        </p:nvSpPr>
        <p:spPr>
          <a:xfrm>
            <a:off x="2601951" y="2636218"/>
            <a:ext cx="6542049" cy="2062103"/>
          </a:xfrm>
          <a:prstGeom prst="rect">
            <a:avLst/>
          </a:prstGeom>
          <a:noFill/>
        </p:spPr>
        <p:txBody>
          <a:bodyPr wrap="square" rtlCol="0">
            <a:spAutoFit/>
          </a:bodyPr>
          <a:lstStyle/>
          <a:p>
            <a:r>
              <a:rPr lang="en-US" sz="1600" dirty="0"/>
              <a:t>Python was used as the primary programming language for this project due to its strong data analysis capabilities. Pandas was utilized for data manipulation, cleaning, and transformation tasks. Matplotlib and Seaborn were used to visualize data distributions and trends. These libraries helped in understanding customer behavior visually. Python provided flexibility to perform step-by-step analysis efficiently. All operations were executed in a structured and reproducible coding environment.</a:t>
            </a:r>
            <a:endParaRPr lang="en-IN"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Data Cleaning Process</a:t>
            </a:r>
            <a:endParaRPr lang="fr-FR" sz="2600" b="0" u="none" strike="noStrike" dirty="0">
              <a:solidFill>
                <a:schemeClr val="dk1"/>
              </a:solidFill>
              <a:effectLst/>
              <a:uFillTx/>
              <a:latin typeface="Arial"/>
            </a:endParaRPr>
          </a:p>
        </p:txBody>
      </p:sp>
      <p:sp>
        <p:nvSpPr>
          <p:cNvPr id="2" name="TextBox 1">
            <a:extLst>
              <a:ext uri="{FF2B5EF4-FFF2-40B4-BE49-F238E27FC236}">
                <a16:creationId xmlns:a16="http://schemas.microsoft.com/office/drawing/2014/main" id="{4CBC9A1A-1447-75BF-C647-0BAC2092DF31}"/>
              </a:ext>
            </a:extLst>
          </p:cNvPr>
          <p:cNvSpPr txBox="1"/>
          <p:nvPr/>
        </p:nvSpPr>
        <p:spPr>
          <a:xfrm>
            <a:off x="3798849" y="2568416"/>
            <a:ext cx="5345151" cy="2308324"/>
          </a:xfrm>
          <a:prstGeom prst="rect">
            <a:avLst/>
          </a:prstGeom>
          <a:noFill/>
        </p:spPr>
        <p:txBody>
          <a:bodyPr wrap="square" rtlCol="0">
            <a:spAutoFit/>
          </a:bodyPr>
          <a:lstStyle/>
          <a:p>
            <a:r>
              <a:rPr lang="en-US" sz="1600" dirty="0"/>
              <a:t>Data cleaning was performed as a critical step before analysis to ensure data quality. Missing values were identified and handled appropriately using Python. Duplicate records were removed to avoid biased analysis results. Data types were corrected where necessary to support accurate computations. Inconsistent values were examined and standardized. This cleaning process ensured that the dataset was reliable and ready for exploratory data analysis</a:t>
            </a:r>
            <a:endParaRPr lang="en-IN" sz="1600" dirty="0"/>
          </a:p>
        </p:txBody>
      </p:sp>
      <p:graphicFrame>
        <p:nvGraphicFramePr>
          <p:cNvPr id="4" name="Table 3">
            <a:extLst>
              <a:ext uri="{FF2B5EF4-FFF2-40B4-BE49-F238E27FC236}">
                <a16:creationId xmlns:a16="http://schemas.microsoft.com/office/drawing/2014/main" id="{AC55E265-F85D-4A9D-8336-1F20D662F8DB}"/>
              </a:ext>
            </a:extLst>
          </p:cNvPr>
          <p:cNvGraphicFramePr>
            <a:graphicFrameLocks noGrp="1"/>
          </p:cNvGraphicFramePr>
          <p:nvPr>
            <p:extLst>
              <p:ext uri="{D42A27DB-BD31-4B8C-83A1-F6EECF244321}">
                <p14:modId xmlns:p14="http://schemas.microsoft.com/office/powerpoint/2010/main" val="503567507"/>
              </p:ext>
            </p:extLst>
          </p:nvPr>
        </p:nvGraphicFramePr>
        <p:xfrm>
          <a:off x="312419" y="1293541"/>
          <a:ext cx="4527210" cy="3583193"/>
        </p:xfrm>
        <a:graphic>
          <a:graphicData uri="http://schemas.openxmlformats.org/drawingml/2006/table">
            <a:tbl>
              <a:tblPr/>
              <a:tblGrid>
                <a:gridCol w="2263605">
                  <a:extLst>
                    <a:ext uri="{9D8B030D-6E8A-4147-A177-3AD203B41FA5}">
                      <a16:colId xmlns:a16="http://schemas.microsoft.com/office/drawing/2014/main" val="1202921137"/>
                    </a:ext>
                  </a:extLst>
                </a:gridCol>
                <a:gridCol w="2263605">
                  <a:extLst>
                    <a:ext uri="{9D8B030D-6E8A-4147-A177-3AD203B41FA5}">
                      <a16:colId xmlns:a16="http://schemas.microsoft.com/office/drawing/2014/main" val="1826752408"/>
                    </a:ext>
                  </a:extLst>
                </a:gridCol>
              </a:tblGrid>
              <a:tr h="193181">
                <a:tc>
                  <a:txBody>
                    <a:bodyPr/>
                    <a:lstStyle/>
                    <a:p>
                      <a:pPr fontAlgn="t">
                        <a:buNone/>
                      </a:pPr>
                      <a:endParaRPr lang="en-IN" sz="800">
                        <a:effectLst/>
                      </a:endParaRP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1915314159"/>
                  </a:ext>
                </a:extLst>
              </a:tr>
              <a:tr h="188334">
                <a:tc>
                  <a:txBody>
                    <a:bodyPr/>
                    <a:lstStyle/>
                    <a:p>
                      <a:pPr fontAlgn="t">
                        <a:buNone/>
                      </a:pPr>
                      <a:r>
                        <a:rPr lang="en-IN" sz="800">
                          <a:effectLst/>
                        </a:rPr>
                        <a:t>CustomerID</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2775690766"/>
                  </a:ext>
                </a:extLst>
              </a:tr>
              <a:tr h="188334">
                <a:tc>
                  <a:txBody>
                    <a:bodyPr/>
                    <a:lstStyle/>
                    <a:p>
                      <a:pPr fontAlgn="t">
                        <a:buNone/>
                      </a:pPr>
                      <a:r>
                        <a:rPr lang="en-IN" sz="800" dirty="0">
                          <a:effectLst/>
                        </a:rPr>
                        <a:t>Age</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379853253"/>
                  </a:ext>
                </a:extLst>
              </a:tr>
              <a:tr h="188334">
                <a:tc>
                  <a:txBody>
                    <a:bodyPr/>
                    <a:lstStyle/>
                    <a:p>
                      <a:pPr fontAlgn="t">
                        <a:buNone/>
                      </a:pPr>
                      <a:r>
                        <a:rPr lang="en-IN" sz="800">
                          <a:effectLst/>
                        </a:rPr>
                        <a:t>Gender</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3983489291"/>
                  </a:ext>
                </a:extLst>
              </a:tr>
              <a:tr h="188334">
                <a:tc>
                  <a:txBody>
                    <a:bodyPr/>
                    <a:lstStyle/>
                    <a:p>
                      <a:pPr fontAlgn="t">
                        <a:buNone/>
                      </a:pPr>
                      <a:r>
                        <a:rPr lang="en-IN" sz="800">
                          <a:effectLst/>
                        </a:rPr>
                        <a:t>ItemPurchased</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1793615075"/>
                  </a:ext>
                </a:extLst>
              </a:tr>
              <a:tr h="188334">
                <a:tc>
                  <a:txBody>
                    <a:bodyPr/>
                    <a:lstStyle/>
                    <a:p>
                      <a:pPr fontAlgn="t">
                        <a:buNone/>
                      </a:pPr>
                      <a:r>
                        <a:rPr lang="en-IN" sz="800">
                          <a:effectLst/>
                        </a:rPr>
                        <a:t>Category</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2234588211"/>
                  </a:ext>
                </a:extLst>
              </a:tr>
              <a:tr h="188334">
                <a:tc>
                  <a:txBody>
                    <a:bodyPr/>
                    <a:lstStyle/>
                    <a:p>
                      <a:pPr fontAlgn="t">
                        <a:buNone/>
                      </a:pPr>
                      <a:r>
                        <a:rPr lang="en-IN" sz="800">
                          <a:effectLst/>
                        </a:rPr>
                        <a:t>PurchaseAmountUSD</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3792577090"/>
                  </a:ext>
                </a:extLst>
              </a:tr>
              <a:tr h="188334">
                <a:tc>
                  <a:txBody>
                    <a:bodyPr/>
                    <a:lstStyle/>
                    <a:p>
                      <a:pPr fontAlgn="t">
                        <a:buNone/>
                      </a:pPr>
                      <a:r>
                        <a:rPr lang="en-IN" sz="800">
                          <a:effectLst/>
                        </a:rPr>
                        <a:t>Location</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1647835514"/>
                  </a:ext>
                </a:extLst>
              </a:tr>
              <a:tr h="188334">
                <a:tc>
                  <a:txBody>
                    <a:bodyPr/>
                    <a:lstStyle/>
                    <a:p>
                      <a:pPr fontAlgn="t">
                        <a:buNone/>
                      </a:pPr>
                      <a:r>
                        <a:rPr lang="en-IN" sz="800">
                          <a:effectLst/>
                        </a:rPr>
                        <a:t>Size</a:t>
                      </a:r>
                    </a:p>
                  </a:txBody>
                  <a:tcPr marL="42925" marR="42925" marT="21463" marB="21463">
                    <a:lnL>
                      <a:noFill/>
                    </a:lnL>
                    <a:lnR>
                      <a:noFill/>
                    </a:lnR>
                    <a:lnT>
                      <a:noFill/>
                    </a:lnT>
                    <a:lnB>
                      <a:noFill/>
                    </a:lnB>
                    <a:noFill/>
                  </a:tcPr>
                </a:tc>
                <a:tc>
                  <a:txBody>
                    <a:bodyPr/>
                    <a:lstStyle/>
                    <a:p>
                      <a:pPr fontAlgn="t">
                        <a:buNone/>
                      </a:pPr>
                      <a:r>
                        <a:rPr lang="en-IN" sz="800" dirty="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1583539256"/>
                  </a:ext>
                </a:extLst>
              </a:tr>
              <a:tr h="188334">
                <a:tc>
                  <a:txBody>
                    <a:bodyPr/>
                    <a:lstStyle/>
                    <a:p>
                      <a:pPr fontAlgn="t">
                        <a:buNone/>
                      </a:pPr>
                      <a:r>
                        <a:rPr lang="en-IN" sz="800">
                          <a:effectLst/>
                        </a:rPr>
                        <a:t>Color</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2018596212"/>
                  </a:ext>
                </a:extLst>
              </a:tr>
              <a:tr h="188334">
                <a:tc>
                  <a:txBody>
                    <a:bodyPr/>
                    <a:lstStyle/>
                    <a:p>
                      <a:pPr fontAlgn="t">
                        <a:buNone/>
                      </a:pPr>
                      <a:r>
                        <a:rPr lang="en-IN" sz="800">
                          <a:effectLst/>
                        </a:rPr>
                        <a:t>Season</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4061667617"/>
                  </a:ext>
                </a:extLst>
              </a:tr>
              <a:tr h="188334">
                <a:tc>
                  <a:txBody>
                    <a:bodyPr/>
                    <a:lstStyle/>
                    <a:p>
                      <a:pPr fontAlgn="t">
                        <a:buNone/>
                      </a:pPr>
                      <a:r>
                        <a:rPr lang="en-IN" sz="800">
                          <a:effectLst/>
                        </a:rPr>
                        <a:t>ReviewRating</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2889076264"/>
                  </a:ext>
                </a:extLst>
              </a:tr>
              <a:tr h="188334">
                <a:tc>
                  <a:txBody>
                    <a:bodyPr/>
                    <a:lstStyle/>
                    <a:p>
                      <a:pPr fontAlgn="t">
                        <a:buNone/>
                      </a:pPr>
                      <a:r>
                        <a:rPr lang="en-IN" sz="800">
                          <a:effectLst/>
                        </a:rPr>
                        <a:t>SubscriptionStatus</a:t>
                      </a:r>
                    </a:p>
                  </a:txBody>
                  <a:tcPr marL="42925" marR="42925" marT="21463" marB="21463">
                    <a:lnL>
                      <a:noFill/>
                    </a:lnL>
                    <a:lnR>
                      <a:noFill/>
                    </a:lnR>
                    <a:lnT>
                      <a:noFill/>
                    </a:lnT>
                    <a:lnB>
                      <a:noFill/>
                    </a:lnB>
                    <a:noFill/>
                  </a:tcPr>
                </a:tc>
                <a:tc>
                  <a:txBody>
                    <a:bodyPr/>
                    <a:lstStyle/>
                    <a:p>
                      <a:pPr fontAlgn="t">
                        <a:buNone/>
                      </a:pPr>
                      <a:r>
                        <a:rPr lang="en-IN" sz="800" dirty="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1736703644"/>
                  </a:ext>
                </a:extLst>
              </a:tr>
              <a:tr h="188334">
                <a:tc>
                  <a:txBody>
                    <a:bodyPr/>
                    <a:lstStyle/>
                    <a:p>
                      <a:pPr fontAlgn="t">
                        <a:buNone/>
                      </a:pPr>
                      <a:r>
                        <a:rPr lang="en-IN" sz="800">
                          <a:effectLst/>
                        </a:rPr>
                        <a:t>ShippingType</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2633865625"/>
                  </a:ext>
                </a:extLst>
              </a:tr>
              <a:tr h="188334">
                <a:tc>
                  <a:txBody>
                    <a:bodyPr/>
                    <a:lstStyle/>
                    <a:p>
                      <a:pPr fontAlgn="t">
                        <a:buNone/>
                      </a:pPr>
                      <a:r>
                        <a:rPr lang="en-IN" sz="800">
                          <a:effectLst/>
                        </a:rPr>
                        <a:t>DiscountApplied</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2613812772"/>
                  </a:ext>
                </a:extLst>
              </a:tr>
              <a:tr h="188334">
                <a:tc>
                  <a:txBody>
                    <a:bodyPr/>
                    <a:lstStyle/>
                    <a:p>
                      <a:pPr fontAlgn="t">
                        <a:buNone/>
                      </a:pPr>
                      <a:r>
                        <a:rPr lang="en-IN" sz="800">
                          <a:effectLst/>
                        </a:rPr>
                        <a:t>PromoCodeUsed</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1320025748"/>
                  </a:ext>
                </a:extLst>
              </a:tr>
              <a:tr h="188334">
                <a:tc>
                  <a:txBody>
                    <a:bodyPr/>
                    <a:lstStyle/>
                    <a:p>
                      <a:pPr fontAlgn="t">
                        <a:buNone/>
                      </a:pPr>
                      <a:r>
                        <a:rPr lang="en-IN" sz="800">
                          <a:effectLst/>
                        </a:rPr>
                        <a:t>PreviousPurchases</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1280296525"/>
                  </a:ext>
                </a:extLst>
              </a:tr>
              <a:tr h="188334">
                <a:tc>
                  <a:txBody>
                    <a:bodyPr/>
                    <a:lstStyle/>
                    <a:p>
                      <a:pPr fontAlgn="t">
                        <a:buNone/>
                      </a:pPr>
                      <a:r>
                        <a:rPr lang="en-IN" sz="800">
                          <a:effectLst/>
                        </a:rPr>
                        <a:t>PaymentMethod</a:t>
                      </a:r>
                    </a:p>
                  </a:txBody>
                  <a:tcPr marL="42925" marR="42925" marT="21463" marB="21463">
                    <a:lnL>
                      <a:noFill/>
                    </a:lnL>
                    <a:lnR>
                      <a:noFill/>
                    </a:lnR>
                    <a:lnT>
                      <a:noFill/>
                    </a:lnT>
                    <a:lnB>
                      <a:noFill/>
                    </a:lnB>
                    <a:noFill/>
                  </a:tcPr>
                </a:tc>
                <a:tc>
                  <a:txBody>
                    <a:bodyPr/>
                    <a:lstStyle/>
                    <a:p>
                      <a:pPr fontAlgn="t">
                        <a:buNone/>
                      </a:pPr>
                      <a:r>
                        <a:rPr lang="en-IN" sz="80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2514607495"/>
                  </a:ext>
                </a:extLst>
              </a:tr>
              <a:tr h="188334">
                <a:tc>
                  <a:txBody>
                    <a:bodyPr/>
                    <a:lstStyle/>
                    <a:p>
                      <a:pPr fontAlgn="t">
                        <a:buNone/>
                      </a:pPr>
                      <a:r>
                        <a:rPr lang="en-IN" sz="800">
                          <a:effectLst/>
                        </a:rPr>
                        <a:t>FrequencyOfPurchases</a:t>
                      </a:r>
                    </a:p>
                  </a:txBody>
                  <a:tcPr marL="42925" marR="42925" marT="21463" marB="21463">
                    <a:lnL>
                      <a:noFill/>
                    </a:lnL>
                    <a:lnR>
                      <a:noFill/>
                    </a:lnR>
                    <a:lnT>
                      <a:noFill/>
                    </a:lnT>
                    <a:lnB>
                      <a:noFill/>
                    </a:lnB>
                    <a:noFill/>
                  </a:tcPr>
                </a:tc>
                <a:tc>
                  <a:txBody>
                    <a:bodyPr/>
                    <a:lstStyle/>
                    <a:p>
                      <a:pPr fontAlgn="t">
                        <a:buNone/>
                      </a:pPr>
                      <a:r>
                        <a:rPr lang="en-IN" sz="800" dirty="0">
                          <a:effectLst/>
                        </a:rPr>
                        <a:t>0</a:t>
                      </a:r>
                    </a:p>
                  </a:txBody>
                  <a:tcPr marL="42925" marR="42925" marT="21463" marB="21463">
                    <a:lnL>
                      <a:noFill/>
                    </a:lnL>
                    <a:lnR>
                      <a:noFill/>
                    </a:lnR>
                    <a:lnT>
                      <a:noFill/>
                    </a:lnT>
                    <a:lnB>
                      <a:noFill/>
                    </a:lnB>
                    <a:noFill/>
                  </a:tcPr>
                </a:tc>
                <a:extLst>
                  <a:ext uri="{0D108BD9-81ED-4DB2-BD59-A6C34878D82A}">
                    <a16:rowId xmlns:a16="http://schemas.microsoft.com/office/drawing/2014/main" val="3766097046"/>
                  </a:ext>
                </a:extLst>
              </a:tr>
            </a:tbl>
          </a:graphicData>
        </a:graphic>
      </p:graphicFrame>
      <p:sp>
        <p:nvSpPr>
          <p:cNvPr id="5" name="Rectangle 1">
            <a:extLst>
              <a:ext uri="{FF2B5EF4-FFF2-40B4-BE49-F238E27FC236}">
                <a16:creationId xmlns:a16="http://schemas.microsoft.com/office/drawing/2014/main" id="{561F8FE7-7662-6E63-03E9-CAA6501259D9}"/>
              </a:ext>
            </a:extLst>
          </p:cNvPr>
          <p:cNvSpPr>
            <a:spLocks noChangeArrowheads="1"/>
          </p:cNvSpPr>
          <p:nvPr/>
        </p:nvSpPr>
        <p:spPr bwMode="auto">
          <a:xfrm>
            <a:off x="228600" y="583934"/>
            <a:ext cx="1113442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1" i="0" u="none" strike="noStrike" cap="none" normalizeH="0" baseline="0" dirty="0" err="1">
                <a:ln>
                  <a:noFill/>
                </a:ln>
                <a:solidFill>
                  <a:schemeClr val="tx1"/>
                </a:solidFill>
                <a:effectLst/>
                <a:latin typeface="Arial" panose="020B0604020202020204" pitchFamily="34" charset="0"/>
              </a:rPr>
              <a:t>dtype</a:t>
            </a:r>
            <a:r>
              <a:rPr kumimoji="0" lang="en-US" altLang="en-US" sz="1800" b="1" i="0" u="none" strike="noStrike" cap="none" normalizeH="0" baseline="0" dirty="0">
                <a:ln>
                  <a:noFill/>
                </a:ln>
                <a:solidFill>
                  <a:schemeClr val="tx1"/>
                </a:solidFill>
                <a:effectLst/>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 int64</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Exploratory Data Analysis (EDA)</a:t>
            </a:r>
            <a:endParaRPr lang="fr-FR" sz="2600" b="0" u="none" strike="noStrike" dirty="0">
              <a:solidFill>
                <a:schemeClr val="dk1"/>
              </a:solidFill>
              <a:effectLst/>
              <a:uFillTx/>
              <a:latin typeface="Arial"/>
            </a:endParaRPr>
          </a:p>
        </p:txBody>
      </p:sp>
      <p:sp>
        <p:nvSpPr>
          <p:cNvPr id="2" name="TextBox 1">
            <a:extLst>
              <a:ext uri="{FF2B5EF4-FFF2-40B4-BE49-F238E27FC236}">
                <a16:creationId xmlns:a16="http://schemas.microsoft.com/office/drawing/2014/main" id="{859A36AA-EF1A-B378-7388-11374F27AB20}"/>
              </a:ext>
            </a:extLst>
          </p:cNvPr>
          <p:cNvSpPr txBox="1"/>
          <p:nvPr/>
        </p:nvSpPr>
        <p:spPr>
          <a:xfrm>
            <a:off x="4073913" y="2386361"/>
            <a:ext cx="5070087" cy="2554545"/>
          </a:xfrm>
          <a:prstGeom prst="rect">
            <a:avLst/>
          </a:prstGeom>
          <a:noFill/>
        </p:spPr>
        <p:txBody>
          <a:bodyPr wrap="square" rtlCol="0">
            <a:spAutoFit/>
          </a:bodyPr>
          <a:lstStyle/>
          <a:p>
            <a:r>
              <a:rPr lang="en-US" sz="1600" dirty="0"/>
              <a:t>Exploratory Data Analysis was conducted to understand customer behavior patterns. Python visualizations were used to analyze distributions of spending and purchase frequency. Relationships between key variables were examined to identify trends. EDA helped in identifying outliers and unusual customer behavior. These insights guided the selection of relevant features for segmentation. Overall, EDA played a crucial role in shaping the segmentation approach</a:t>
            </a:r>
            <a:endParaRPr lang="en-IN" sz="1600" dirty="0"/>
          </a:p>
        </p:txBody>
      </p:sp>
      <p:sp>
        <p:nvSpPr>
          <p:cNvPr id="5" name="TextBox 4">
            <a:extLst>
              <a:ext uri="{FF2B5EF4-FFF2-40B4-BE49-F238E27FC236}">
                <a16:creationId xmlns:a16="http://schemas.microsoft.com/office/drawing/2014/main" id="{E3806DD0-BA6F-5102-606D-95DC351BBAF9}"/>
              </a:ext>
            </a:extLst>
          </p:cNvPr>
          <p:cNvSpPr txBox="1"/>
          <p:nvPr/>
        </p:nvSpPr>
        <p:spPr>
          <a:xfrm>
            <a:off x="-178419" y="1869222"/>
            <a:ext cx="1666604" cy="1371511"/>
          </a:xfrm>
          <a:prstGeom prst="rect">
            <a:avLst/>
          </a:prstGeom>
          <a:noFill/>
        </p:spPr>
        <p:txBody>
          <a:bodyPr wrap="square" rtlCol="0">
            <a:spAutoFit/>
          </a:bodyPr>
          <a:lstStyle/>
          <a:p>
            <a:endParaRPr lang="en-IN" dirty="0"/>
          </a:p>
        </p:txBody>
      </p:sp>
      <p:pic>
        <p:nvPicPr>
          <p:cNvPr id="6" name="Picture 2">
            <a:extLst>
              <a:ext uri="{FF2B5EF4-FFF2-40B4-BE49-F238E27FC236}">
                <a16:creationId xmlns:a16="http://schemas.microsoft.com/office/drawing/2014/main" id="{1C39A828-8908-F002-41B5-8AD7EFB56B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3257" y="1142070"/>
            <a:ext cx="3589407" cy="26967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228600" y="266760"/>
            <a:ext cx="7029000" cy="1647360"/>
          </a:xfrm>
          <a:prstGeom prst="rect">
            <a:avLst/>
          </a:prstGeom>
          <a:noFill/>
          <a:ln w="0">
            <a:noFill/>
          </a:ln>
        </p:spPr>
        <p:txBody>
          <a:bodyPr lIns="91440" tIns="91440" rIns="91440" bIns="91440" anchor="t">
            <a:normAutofit/>
          </a:bodyPr>
          <a:lstStyle/>
          <a:p>
            <a:pPr>
              <a:lnSpc>
                <a:spcPct val="100000"/>
              </a:lnSpc>
              <a:tabLst>
                <a:tab pos="0" algn="l"/>
              </a:tabLst>
            </a:pPr>
            <a:r>
              <a:rPr lang="en-IN" sz="2800" dirty="0"/>
              <a:t>Customer Segmentation Approach</a:t>
            </a:r>
            <a:endParaRPr lang="fr-FR" sz="2600" b="0" u="none" strike="noStrike" dirty="0">
              <a:solidFill>
                <a:schemeClr val="dk1"/>
              </a:solidFill>
              <a:effectLst/>
              <a:uFillTx/>
              <a:latin typeface="Arial"/>
            </a:endParaRPr>
          </a:p>
        </p:txBody>
      </p:sp>
      <p:sp>
        <p:nvSpPr>
          <p:cNvPr id="2" name="TextBox 1">
            <a:extLst>
              <a:ext uri="{FF2B5EF4-FFF2-40B4-BE49-F238E27FC236}">
                <a16:creationId xmlns:a16="http://schemas.microsoft.com/office/drawing/2014/main" id="{1E285556-0980-E3E4-D241-90964DD1E6AA}"/>
              </a:ext>
            </a:extLst>
          </p:cNvPr>
          <p:cNvSpPr txBox="1"/>
          <p:nvPr/>
        </p:nvSpPr>
        <p:spPr>
          <a:xfrm>
            <a:off x="4180795" y="2170771"/>
            <a:ext cx="4780156" cy="2585323"/>
          </a:xfrm>
          <a:prstGeom prst="rect">
            <a:avLst/>
          </a:prstGeom>
          <a:noFill/>
        </p:spPr>
        <p:txBody>
          <a:bodyPr wrap="square" rtlCol="0">
            <a:spAutoFit/>
          </a:bodyPr>
          <a:lstStyle/>
          <a:p>
            <a:r>
              <a:rPr lang="en-US" sz="1600" dirty="0"/>
              <a:t>Customers were grouped based on behavioral patterns observed during analysis. Key factors such as spending levels and purchase frequency were considered for segmentation. Python logic was applied to classify customers into different segments. Each segment represents customers with similar characteristics. This approach helped simplify complex customer data into meaningful groups. The segmentation process enabled clearer interpretation of customer value</a:t>
            </a:r>
            <a:r>
              <a:rPr lang="en-US" dirty="0"/>
              <a:t>.</a:t>
            </a:r>
            <a:endParaRPr lang="en-IN" dirty="0"/>
          </a:p>
        </p:txBody>
      </p:sp>
      <p:pic>
        <p:nvPicPr>
          <p:cNvPr id="3076" name="Picture 4">
            <a:extLst>
              <a:ext uri="{FF2B5EF4-FFF2-40B4-BE49-F238E27FC236}">
                <a16:creationId xmlns:a16="http://schemas.microsoft.com/office/drawing/2014/main" id="{DD60DF8C-6048-25DA-E3F2-2AA96E4503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025" y="1263806"/>
            <a:ext cx="3723888" cy="29695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Project Roadmaps by Slidesgo">
  <a:themeElements>
    <a:clrScheme name="Simple Light">
      <a:dk1>
        <a:srgbClr val="FFFFFF"/>
      </a:dk1>
      <a:lt1>
        <a:srgbClr val="132763"/>
      </a:lt1>
      <a:dk2>
        <a:srgbClr val="FFFFFF"/>
      </a:dk2>
      <a:lt2>
        <a:srgbClr val="FFFFFF"/>
      </a:lt2>
      <a:accent1>
        <a:srgbClr val="F8C271"/>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62</TotalTime>
  <Words>825</Words>
  <Application>Microsoft Office PowerPoint</Application>
  <PresentationFormat>On-screen Show (16:9)</PresentationFormat>
  <Paragraphs>63</Paragraphs>
  <Slides>12</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12</vt:i4>
      </vt:variant>
    </vt:vector>
  </HeadingPairs>
  <TitlesOfParts>
    <vt:vector size="20" baseType="lpstr">
      <vt:lpstr>Albert Sans</vt:lpstr>
      <vt:lpstr>Arial</vt:lpstr>
      <vt:lpstr>OpenSymbol</vt:lpstr>
      <vt:lpstr>Symbol</vt:lpstr>
      <vt:lpstr>Wingdings</vt:lpstr>
      <vt:lpstr>Zalando Sans SemiExpanded Medium</vt:lpstr>
      <vt:lpstr>Project Roadmaps by Slidesgo</vt:lpstr>
      <vt:lpstr>Slidesgo Final Pages</vt:lpstr>
      <vt:lpstr>PowerPoint Presentation</vt:lpstr>
      <vt:lpstr>Introduction</vt:lpstr>
      <vt:lpstr>Problem Statement</vt:lpstr>
      <vt:lpstr>Project Objectives</vt:lpstr>
      <vt:lpstr>Dataset Overview</vt:lpstr>
      <vt:lpstr>Tools and Technologies Used</vt:lpstr>
      <vt:lpstr>Data Cleaning Process</vt:lpstr>
      <vt:lpstr>Exploratory Data Analysis (EDA)</vt:lpstr>
      <vt:lpstr>Customer Segmentation Approach</vt:lpstr>
      <vt:lpstr>Key Insights and Findings</vt:lpstr>
      <vt:lpstr>Conclusion and Business Impact</vt:lpstr>
      <vt:lpstr>PowerPoint Presentation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hruthiksh</dc:creator>
  <cp:lastModifiedBy>shhruthik192@gmail.com</cp:lastModifiedBy>
  <cp:revision>1</cp:revision>
  <dcterms:modified xsi:type="dcterms:W3CDTF">2026-01-21T11:35:00Z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2026-01-21T10:30:21Z</dcterms:created>
  <dc:creator>Unknown Creator</dc:creator>
  <dc:description/>
  <dc:language>en-US</dc:language>
  <cp:lastModifiedBy>Unknown Creator</cp:lastModifiedBy>
  <dcterms:modified xsi:type="dcterms:W3CDTF">2026-01-21T10:30:21Z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